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310" r:id="rId2"/>
    <p:sldId id="311" r:id="rId3"/>
    <p:sldId id="312" r:id="rId4"/>
    <p:sldId id="313" r:id="rId5"/>
    <p:sldId id="314" r:id="rId6"/>
    <p:sldId id="256" r:id="rId7"/>
    <p:sldId id="283" r:id="rId8"/>
    <p:sldId id="301" r:id="rId9"/>
    <p:sldId id="302" r:id="rId10"/>
    <p:sldId id="303" r:id="rId11"/>
    <p:sldId id="304" r:id="rId12"/>
    <p:sldId id="290" r:id="rId13"/>
    <p:sldId id="305" r:id="rId14"/>
    <p:sldId id="309" r:id="rId15"/>
    <p:sldId id="299" r:id="rId16"/>
    <p:sldId id="306" r:id="rId17"/>
    <p:sldId id="307" r:id="rId18"/>
    <p:sldId id="308" r:id="rId19"/>
    <p:sldId id="286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 Ko" initials="Tim Ko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51" autoAdjust="0"/>
    <p:restoredTop sz="52517" autoAdjust="0"/>
  </p:normalViewPr>
  <p:slideViewPr>
    <p:cSldViewPr snapToGrid="0">
      <p:cViewPr varScale="1">
        <p:scale>
          <a:sx n="38" d="100"/>
          <a:sy n="38" d="100"/>
        </p:scale>
        <p:origin x="199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Dezentral</c:v>
                </c:pt>
              </c:strCache>
            </c:strRef>
          </c:tx>
          <c:spPr>
            <a:ln w="38100" cap="flat" cmpd="dbl" algn="ctr">
              <a:solidFill>
                <a:schemeClr val="accent1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Tabelle1!$B$2:$B$13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43</c:v>
                </c:pt>
                <c:pt idx="3">
                  <c:v>102</c:v>
                </c:pt>
                <c:pt idx="4">
                  <c:v>105</c:v>
                </c:pt>
                <c:pt idx="5">
                  <c:v>107</c:v>
                </c:pt>
                <c:pt idx="6">
                  <c:v>110</c:v>
                </c:pt>
                <c:pt idx="7">
                  <c:v>109</c:v>
                </c:pt>
                <c:pt idx="8">
                  <c:v>110</c:v>
                </c:pt>
                <c:pt idx="9">
                  <c:v>109</c:v>
                </c:pt>
                <c:pt idx="10">
                  <c:v>110</c:v>
                </c:pt>
                <c:pt idx="11">
                  <c:v>109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743-1844-91ED-AF6C92E99644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Flächig</c:v>
                </c:pt>
              </c:strCache>
            </c:strRef>
          </c:tx>
          <c:spPr>
            <a:ln w="38100" cap="flat" cmpd="dbl" algn="ctr">
              <a:solidFill>
                <a:schemeClr val="accent2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Tabelle1!$C$2:$C$13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42</c:v>
                </c:pt>
                <c:pt idx="3">
                  <c:v>78</c:v>
                </c:pt>
                <c:pt idx="4">
                  <c:v>83</c:v>
                </c:pt>
                <c:pt idx="5">
                  <c:v>84</c:v>
                </c:pt>
                <c:pt idx="6">
                  <c:v>86</c:v>
                </c:pt>
                <c:pt idx="7">
                  <c:v>86</c:v>
                </c:pt>
                <c:pt idx="8">
                  <c:v>86</c:v>
                </c:pt>
                <c:pt idx="9">
                  <c:v>86</c:v>
                </c:pt>
                <c:pt idx="10">
                  <c:v>86</c:v>
                </c:pt>
                <c:pt idx="11">
                  <c:v>86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743-1844-91ED-AF6C92E99644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Zentral</c:v>
                </c:pt>
              </c:strCache>
            </c:strRef>
          </c:tx>
          <c:spPr>
            <a:ln w="38100" cap="flat" cmpd="dbl" algn="ctr">
              <a:solidFill>
                <a:schemeClr val="accent3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Tabelle1!$D$2:$D$13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3</c:v>
                </c:pt>
                <c:pt idx="4">
                  <c:v>2</c:v>
                </c:pt>
                <c:pt idx="5">
                  <c:v>10</c:v>
                </c:pt>
                <c:pt idx="6">
                  <c:v>72</c:v>
                </c:pt>
                <c:pt idx="7">
                  <c:v>78</c:v>
                </c:pt>
                <c:pt idx="8">
                  <c:v>86</c:v>
                </c:pt>
                <c:pt idx="9">
                  <c:v>87</c:v>
                </c:pt>
                <c:pt idx="10">
                  <c:v>88</c:v>
                </c:pt>
                <c:pt idx="11">
                  <c:v>88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B743-1844-91ED-AF6C92E99644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Spinne</c:v>
                </c:pt>
              </c:strCache>
            </c:strRef>
          </c:tx>
          <c:spPr>
            <a:ln w="38100" cap="flat" cmpd="dbl" algn="ctr">
              <a:solidFill>
                <a:schemeClr val="accent4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Tabelle1!$E$2:$E$13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68</c:v>
                </c:pt>
                <c:pt idx="3">
                  <c:v>108</c:v>
                </c:pt>
                <c:pt idx="4">
                  <c:v>113</c:v>
                </c:pt>
                <c:pt idx="5">
                  <c:v>112</c:v>
                </c:pt>
                <c:pt idx="6">
                  <c:v>114</c:v>
                </c:pt>
                <c:pt idx="7">
                  <c:v>116</c:v>
                </c:pt>
                <c:pt idx="8">
                  <c:v>118</c:v>
                </c:pt>
                <c:pt idx="9">
                  <c:v>118</c:v>
                </c:pt>
                <c:pt idx="10">
                  <c:v>118</c:v>
                </c:pt>
                <c:pt idx="11">
                  <c:v>118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B743-1844-91ED-AF6C92E99644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Zufällig</c:v>
                </c:pt>
              </c:strCache>
            </c:strRef>
          </c:tx>
          <c:spPr>
            <a:ln w="38100" cap="flat" cmpd="dbl" algn="ctr">
              <a:solidFill>
                <a:schemeClr val="accent5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Tabelle1!$F$2:$F$13</c:f>
              <c:numCache>
                <c:formatCode>General</c:formatCode>
                <c:ptCount val="12"/>
                <c:pt idx="0">
                  <c:v>104</c:v>
                </c:pt>
                <c:pt idx="1">
                  <c:v>106</c:v>
                </c:pt>
                <c:pt idx="2">
                  <c:v>106</c:v>
                </c:pt>
                <c:pt idx="3">
                  <c:v>106</c:v>
                </c:pt>
                <c:pt idx="4">
                  <c:v>106</c:v>
                </c:pt>
                <c:pt idx="5">
                  <c:v>106</c:v>
                </c:pt>
                <c:pt idx="6">
                  <c:v>106</c:v>
                </c:pt>
                <c:pt idx="7">
                  <c:v>106</c:v>
                </c:pt>
                <c:pt idx="8">
                  <c:v>106</c:v>
                </c:pt>
                <c:pt idx="9">
                  <c:v>106</c:v>
                </c:pt>
                <c:pt idx="10">
                  <c:v>106</c:v>
                </c:pt>
                <c:pt idx="11">
                  <c:v>106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B743-1844-91ED-AF6C92E996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061328"/>
        <c:axId val="293060152"/>
      </c:lineChart>
      <c:catAx>
        <c:axId val="2930613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600" dirty="0">
                    <a:solidFill>
                      <a:schemeClr val="tx1"/>
                    </a:solidFill>
                  </a:rPr>
                  <a:t>Eingestellte</a:t>
                </a:r>
                <a:r>
                  <a:rPr lang="de-DE" sz="1600" baseline="0" dirty="0">
                    <a:solidFill>
                      <a:schemeClr val="tx1"/>
                    </a:solidFill>
                  </a:rPr>
                  <a:t> </a:t>
                </a:r>
                <a:r>
                  <a:rPr lang="de-DE" sz="1600" dirty="0">
                    <a:solidFill>
                      <a:schemeClr val="tx1"/>
                    </a:solidFill>
                  </a:rPr>
                  <a:t>Maximallast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93060152"/>
        <c:crosses val="autoZero"/>
        <c:auto val="1"/>
        <c:lblAlgn val="ctr"/>
        <c:lblOffset val="100"/>
        <c:noMultiLvlLbl val="0"/>
      </c:catAx>
      <c:valAx>
        <c:axId val="293060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800" dirty="0">
                    <a:solidFill>
                      <a:schemeClr val="tx1"/>
                    </a:solidFill>
                  </a:rPr>
                  <a:t>Anzahl der </a:t>
                </a:r>
                <a:r>
                  <a:rPr lang="de-DE" sz="1800" dirty="0" err="1">
                    <a:solidFill>
                      <a:schemeClr val="tx1"/>
                    </a:solidFill>
                  </a:rPr>
                  <a:t>Szenraios</a:t>
                </a:r>
                <a:r>
                  <a:rPr lang="de-DE" sz="1800" baseline="0" dirty="0">
                    <a:solidFill>
                      <a:schemeClr val="tx1"/>
                    </a:solidFill>
                  </a:rPr>
                  <a:t> die Synchronisieren</a:t>
                </a:r>
                <a:endParaRPr lang="de-DE" sz="18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93061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38100" cap="flat" cmpd="dbl" algn="ctr">
        <a:solidFill>
          <a:schemeClr val="phClr"/>
        </a:solidFill>
        <a:miter lim="800000"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tx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  <a:alpha val="32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5000"/>
            <a:lumOff val="95000"/>
            <a:alpha val="32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tx1"/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2700" cap="rnd"/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7-01T00:24:45.179" idx="1">
    <p:pos x="2279" y="449"/>
    <p:text>erste Ideen, müssen noch überprüft und ergänzt werden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7909C-444F-4175-AB98-2EFB576E31A2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0BD0E-9443-447A-B3F9-59B0297E34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2715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0BD0E-9443-447A-B3F9-59B0297E3488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3274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0BD0E-9443-447A-B3F9-59B0297E348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7998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- Zufall war gut in Kaskadenausfall, war sehr schnell in einer Phase, aber dann erst spät synchronisiert</a:t>
            </a:r>
          </a:p>
          <a:p>
            <a:r>
              <a:rPr lang="de-DE" dirty="0" smtClean="0"/>
              <a:t>- Zentralisiertes Netz eher schlechter (erst bei höherer </a:t>
            </a:r>
            <a:r>
              <a:rPr lang="de-DE" dirty="0" err="1" smtClean="0"/>
              <a:t>Maxlast</a:t>
            </a:r>
            <a:r>
              <a:rPr lang="de-DE" dirty="0" smtClean="0"/>
              <a:t> Synchronisierungen), dafür aber weniger Kabel</a:t>
            </a:r>
          </a:p>
          <a:p>
            <a:r>
              <a:rPr lang="de-DE" dirty="0" smtClean="0"/>
              <a:t>- Flächiges Netz eher gut in Kaskadenausfällen und schnell synchronisiert, </a:t>
            </a:r>
            <a:r>
              <a:rPr lang="de-DE" dirty="0" smtClean="0"/>
              <a:t>und am wenigsten</a:t>
            </a:r>
            <a:r>
              <a:rPr lang="de-DE" baseline="0" dirty="0" smtClean="0"/>
              <a:t> Kabel</a:t>
            </a:r>
            <a:endParaRPr lang="de-DE" dirty="0" smtClean="0"/>
          </a:p>
          <a:p>
            <a:r>
              <a:rPr lang="de-DE" dirty="0" smtClean="0"/>
              <a:t>- Grenzen unserer Untersuchung:</a:t>
            </a:r>
          </a:p>
          <a:p>
            <a:pPr lvl="1"/>
            <a:r>
              <a:rPr lang="de-DE" dirty="0" smtClean="0"/>
              <a:t>- Nur </a:t>
            </a:r>
            <a:r>
              <a:rPr lang="de-DE" dirty="0" smtClean="0"/>
              <a:t>Beispiele, keine ausreichende Systematik -&gt; zu viel Rechendauer</a:t>
            </a:r>
          </a:p>
          <a:p>
            <a:pPr lvl="1"/>
            <a:r>
              <a:rPr lang="de-DE" dirty="0" smtClean="0"/>
              <a:t>- Synchronisationszeit </a:t>
            </a:r>
            <a:r>
              <a:rPr lang="de-DE" dirty="0" smtClean="0"/>
              <a:t>kein realistisches Kriterium? (Netz wird nicht komplett auf einmal hochgefahren)</a:t>
            </a:r>
          </a:p>
          <a:p>
            <a:pPr lvl="1"/>
            <a:r>
              <a:rPr lang="de-DE" dirty="0" smtClean="0"/>
              <a:t>- Leistungsarray </a:t>
            </a:r>
            <a:r>
              <a:rPr lang="de-DE" dirty="0" smtClean="0"/>
              <a:t>nicht systematisch gewählt</a:t>
            </a:r>
          </a:p>
          <a:p>
            <a:pPr lvl="1"/>
            <a:r>
              <a:rPr lang="de-DE" dirty="0" smtClean="0"/>
              <a:t>- Länge </a:t>
            </a:r>
            <a:r>
              <a:rPr lang="de-DE" dirty="0" smtClean="0"/>
              <a:t>basiert auf Luftlinie</a:t>
            </a:r>
          </a:p>
          <a:p>
            <a:r>
              <a:rPr lang="de-DE" dirty="0" smtClean="0"/>
              <a:t>- Grenzen des Modells: </a:t>
            </a:r>
          </a:p>
          <a:p>
            <a:pPr lvl="1"/>
            <a:r>
              <a:rPr lang="de-DE" dirty="0" smtClean="0"/>
              <a:t>- System </a:t>
            </a:r>
            <a:r>
              <a:rPr lang="de-DE" dirty="0" smtClean="0"/>
              <a:t>aus zwei Verbrauchern synchronisiert noch (</a:t>
            </a:r>
            <a:r>
              <a:rPr lang="de-DE" dirty="0" err="1" smtClean="0"/>
              <a:t>vgl</a:t>
            </a:r>
            <a:r>
              <a:rPr lang="de-DE" dirty="0" smtClean="0"/>
              <a:t> Kaskadenvideo)</a:t>
            </a:r>
          </a:p>
          <a:p>
            <a:endParaRPr lang="de-DE" dirty="0" smtClean="0"/>
          </a:p>
          <a:p>
            <a:r>
              <a:rPr lang="de-DE" dirty="0" smtClean="0"/>
              <a:t>- Insgesamt schwer, gute Aussagen zu treffen</a:t>
            </a:r>
          </a:p>
          <a:p>
            <a:r>
              <a:rPr lang="de-DE" dirty="0" smtClean="0"/>
              <a:t>- Aber spannende Untersuchungen, guter Einblick in Modellierung</a:t>
            </a:r>
          </a:p>
          <a:p>
            <a:r>
              <a:rPr lang="de-DE" dirty="0" smtClean="0"/>
              <a:t>- Mit mehr Zeit, Systematisierung und besserer Literaturrecherche </a:t>
            </a:r>
            <a:r>
              <a:rPr lang="de-DE" dirty="0" err="1" smtClean="0"/>
              <a:t>vmtl</a:t>
            </a:r>
            <a:r>
              <a:rPr lang="de-DE" dirty="0" smtClean="0"/>
              <a:t> realistischere Ergebnisse</a:t>
            </a:r>
          </a:p>
          <a:p>
            <a:r>
              <a:rPr lang="de-DE" dirty="0" smtClean="0"/>
              <a:t>- Somit schließen mit den Quellen -&gt; nächste Folie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0BD0E-9443-447A-B3F9-59B0297E3488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5262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A5BC597-7DEC-48E4-BA3E-2620EE000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1515CE82-5D0C-40BE-80F8-AB6B13E08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F9BD15E8-F06F-4FC8-8475-087DE8AA3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4C24C-7FB7-42F7-B0AA-DF2982399B75}" type="datetime1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7716C970-2BF6-491C-9436-720EF2637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9755E093-0327-4C95-B8BF-EB6051ADD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091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95F5D18-E726-49AE-B908-5C1DC958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FE5A2D47-46E9-4F03-9C9B-E6CAB2A4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D7C21FE7-D5D4-4AEB-990E-2E4B722D7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C97B-A8D2-4214-899C-7D170932CC26}" type="datetime1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C6FC0D72-24E9-45AF-9BED-EFA2DD70B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0969B6F-3593-4DC5-858A-6209AF7AA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281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1DDD574F-2921-4404-81C3-DB6B61E91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E6E17F9B-7040-4FBB-B1D6-E4BADC99A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5D84BF27-4617-4711-AB69-852A5683C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BC19-122B-4CDD-994D-F2833094EF2E}" type="datetime1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9E312FD6-E6DD-41F1-A8F7-31728F9F4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9F15FEDA-7863-4450-BCCC-0EDECDDF3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507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37952BB-8289-4D58-ADA1-32D1FBBF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3D40865-BC5A-4138-B3B3-4033CEEBB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8240A4F3-54DC-4A21-A799-DE5653C69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A3D06-359F-4774-96E8-73359AEAD067}" type="datetime1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A030EC01-6859-462C-AB60-67D43AC0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C763D9E0-22CB-4559-A9A8-EB5CE7682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4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B7667AD-8465-43AC-ACFF-AAA823879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70CB812E-E722-4C7E-A2DA-98F2F4828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9A3E217D-2ED8-4F4F-9F55-E4311AC47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E15E1-8012-4F62-B9E1-17A6D4CC06DB}" type="datetime1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C72F04E4-3BE4-424C-9F25-61C668DA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8476C209-2E5C-403A-865E-9318863C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803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FCCA63E-9E22-4269-A0A8-F764FE456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96E23C5-5F15-488C-9005-F9BC84255C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DDAFCD32-E1F7-4C4A-BC33-C879BDAA5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BB0FA09E-84D1-4B77-85D0-B5C3E77C8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3CC8-E211-4813-B1F5-95B2CF5E89E4}" type="datetime1">
              <a:rPr lang="de-DE" smtClean="0"/>
              <a:t>02.07.2019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8AD25A9A-B48A-4DB9-9AF2-8ABB7127A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958705B6-1087-4D29-9973-FB5A37AF6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351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88E87E8-CE90-4984-BDBE-D0E7111D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7ACF2B2B-CEC9-4B0E-8D95-F858DF90F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48A22C89-9089-458A-B5B8-ADB8CFF69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2B592752-13A5-44DB-A8CE-4B6BEFC5E0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01AED3C9-8D63-4D4F-8EAB-67B73248DD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B88809D6-4A7F-47F1-BFCD-B7B5F091C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0EF45-DE02-4B4F-B45A-569FA5A55C3B}" type="datetime1">
              <a:rPr lang="de-DE" smtClean="0"/>
              <a:t>02.07.2019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49C25E5B-9323-4FC7-88AA-2D3AE2D02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A22E4101-1568-44F5-859F-A8F838B00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08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16BF43B-8CA8-4ABD-B1F6-6E30720D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D47C6A9B-1A5E-4DF6-A9D0-FEAF6A2D7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062E5-C7B0-4BC9-BEB2-57F49C8C0697}" type="datetime1">
              <a:rPr lang="de-DE" smtClean="0"/>
              <a:t>02.07.2019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082C797F-3AE9-490C-B3D5-90A25395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D3DE4C9-473F-4FAC-8B77-BE25EC73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37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6F73BE1E-EAF2-4FD8-9559-2E7952B43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438D1-7E45-4DFE-AEF6-28AAD350A8A6}" type="datetime1">
              <a:rPr lang="de-DE" smtClean="0"/>
              <a:t>02.07.2019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09587B6C-8B47-4E5A-B34B-CD7D01542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48869F9D-AEB0-422E-9686-C05DEC9DD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6241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AC99441-8097-4C52-B4AB-2D28E9CE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2297DA6-9D0B-46AC-8F34-76CBF7510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74FBAFAE-2108-414F-85A5-14BF6A8B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B167FA8D-BFFB-43EB-BF20-C914BE87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11760-DA1C-401D-8BAE-12D988FAD043}" type="datetime1">
              <a:rPr lang="de-DE" smtClean="0"/>
              <a:t>02.07.2019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E5E8EEA9-F898-49FB-9588-4EECB9A2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7E5E4A11-BF39-42D3-996A-FA9896D4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634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BD8BCBC-520A-44BA-85EA-DAF3B2B87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7FF16960-E490-4BF7-A61B-F6435402C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A9307146-74A6-4DDD-9187-7A71810D1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F045113F-9CBE-48EB-AA54-B07B142AB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F807F-8B17-46C2-BCB5-191E93B8BA4C}" type="datetime1">
              <a:rPr lang="de-DE" smtClean="0"/>
              <a:t>02.07.2019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ABC2F488-16C4-4BE2-8504-27A1875AD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6F087621-CCF8-4AB6-A71E-706CFEE65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256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3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xmlns="" id="{7F933F57-66B0-455E-B034-3DA12C5C7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B6472133-A66F-490E-BA91-B0700F8BA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607F12BA-8B84-4D0F-AF53-E92B0705E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4F030-1F1D-4163-9886-EA23F5B2F7E4}" type="datetime1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5AC7B912-2AF5-49E8-B4DB-0BC544BD0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3F0B9C91-762C-44FC-9346-6EB20742A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987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9.png"/><Relationship Id="rId4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-maps.com/carte.php?num_car=24028&amp;lang=de" TargetMode="External"/><Relationship Id="rId2" Type="http://schemas.openxmlformats.org/officeDocument/2006/relationships/hyperlink" Target="https://www.thebeachtomatoshack.com/karte-von-nrw-mit-allen-stadte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e.orf.at/v2/news/stories/2506538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5C114A1-F7DB-4C65-8673-5B98261E1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755" y="646981"/>
            <a:ext cx="10746658" cy="307001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Nichtlineare Modellierung in den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Naturwissenschaften: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2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/>
            </a:r>
            <a:br>
              <a:rPr lang="de-DE" sz="2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67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Elektrische Netzwerke</a:t>
            </a:r>
            <a:endParaRPr lang="de-DE" b="1" dirty="0">
              <a:solidFill>
                <a:schemeClr val="tx2">
                  <a:lumMod val="50000"/>
                </a:schemeClr>
              </a:solidFill>
              <a:latin typeface="Source Sans Pro"/>
              <a:ea typeface="DengXian Light" panose="020B0503020204020204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D8893B6C-EA8D-4046-B3C6-DA72DFCF6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0413" y="4454076"/>
            <a:ext cx="9144000" cy="1655762"/>
          </a:xfrm>
          <a:noFill/>
        </p:spPr>
        <p:txBody>
          <a:bodyPr>
            <a:normAutofit/>
          </a:bodyPr>
          <a:lstStyle/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Interdisziplinäres Praktikum, WWU Münster, SoSe19</a:t>
            </a:r>
          </a:p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Theoretische Physik</a:t>
            </a:r>
          </a:p>
          <a:p>
            <a:pPr algn="r">
              <a:tabLst>
                <a:tab pos="7534275" algn="l"/>
              </a:tabLst>
            </a:pPr>
            <a:r>
              <a:rPr lang="sv-S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Dr. Svetlana Gurevich, Fenna Stegemerten</a:t>
            </a:r>
            <a:endParaRPr lang="de-DE" sz="2000" dirty="0">
              <a:solidFill>
                <a:schemeClr val="tx2">
                  <a:lumMod val="60000"/>
                  <a:lumOff val="40000"/>
                </a:schemeClr>
              </a:solidFill>
              <a:latin typeface="Source Sans Pr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57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xmlns="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10</a:t>
            </a:fld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xmlns="" id="{58B30956-DC90-B742-A97A-10F90C3D355A}"/>
              </a:ext>
            </a:extLst>
          </p:cNvPr>
          <p:cNvSpPr txBox="1">
            <a:spLocks/>
          </p:cNvSpPr>
          <p:nvPr/>
        </p:nvSpPr>
        <p:spPr>
          <a:xfrm>
            <a:off x="877290" y="1482813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Wie wird die Güte eines Netzwerkes bewertet?</a:t>
            </a:r>
          </a:p>
        </p:txBody>
      </p:sp>
    </p:spTree>
    <p:extLst>
      <p:ext uri="{BB962C8B-B14F-4D97-AF65-F5344CB8AC3E}">
        <p14:creationId xmlns:p14="http://schemas.microsoft.com/office/powerpoint/2010/main" val="173335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90C63C34-326D-EF4D-812C-CE188DCF1635}"/>
              </a:ext>
            </a:extLst>
          </p:cNvPr>
          <p:cNvSpPr/>
          <p:nvPr/>
        </p:nvSpPr>
        <p:spPr>
          <a:xfrm>
            <a:off x="4478586" y="72944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Gesamtlänge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FDB1E638-3485-1446-9A61-E1F3271F1C76}"/>
              </a:ext>
            </a:extLst>
          </p:cNvPr>
          <p:cNvSpPr/>
          <p:nvPr/>
        </p:nvSpPr>
        <p:spPr>
          <a:xfrm>
            <a:off x="3237206" y="294306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>
                <a:solidFill>
                  <a:schemeClr val="tx1"/>
                </a:solidFill>
              </a:rPr>
              <a:t>Synchro-nisationszeit</a:t>
            </a:r>
            <a:endParaRPr lang="de-DE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88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nchrovideo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0385" y="-9225"/>
            <a:ext cx="12262673" cy="6891939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69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90C63C34-326D-EF4D-812C-CE188DCF1635}"/>
              </a:ext>
            </a:extLst>
          </p:cNvPr>
          <p:cNvSpPr/>
          <p:nvPr/>
        </p:nvSpPr>
        <p:spPr>
          <a:xfrm>
            <a:off x="4478586" y="72944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Gesamtlänge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xmlns="" id="{67D088A6-E735-574A-82CD-801EB48F50FA}"/>
              </a:ext>
            </a:extLst>
          </p:cNvPr>
          <p:cNvSpPr/>
          <p:nvPr/>
        </p:nvSpPr>
        <p:spPr>
          <a:xfrm>
            <a:off x="5730600" y="294306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Anfälligkeit gegenüber Kaskadenaus-fällen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FDB1E638-3485-1446-9A61-E1F3271F1C76}"/>
              </a:ext>
            </a:extLst>
          </p:cNvPr>
          <p:cNvSpPr/>
          <p:nvPr/>
        </p:nvSpPr>
        <p:spPr>
          <a:xfrm>
            <a:off x="3237206" y="294306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>
                <a:solidFill>
                  <a:schemeClr val="tx1"/>
                </a:solidFill>
              </a:rPr>
              <a:t>Synchro-nisationszeit</a:t>
            </a:r>
            <a:endParaRPr lang="de-DE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49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Kaskadenausfallvideo(s)</a:t>
            </a:r>
          </a:p>
        </p:txBody>
      </p:sp>
      <p:pic>
        <p:nvPicPr>
          <p:cNvPr id="5" name="kaskadenausfall_dezentral_41_4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5" cy="6858000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240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1753" y="1781002"/>
            <a:ext cx="2627312" cy="2556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74" y="1397479"/>
            <a:ext cx="3233469" cy="3389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22789" cy="747683"/>
          </a:xfrm>
        </p:spPr>
        <p:txBody>
          <a:bodyPr>
            <a:normAutofit/>
          </a:bodyPr>
          <a:lstStyle/>
          <a:p>
            <a:pPr algn="ctr"/>
            <a:r>
              <a:rPr lang="de-DE" sz="3600" dirty="0">
                <a:latin typeface="Source Sans Pro"/>
              </a:rPr>
              <a:t>Netzwerke im Vergleich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15</a:t>
            </a:fld>
            <a:endParaRPr lang="de-DE"/>
          </a:p>
        </p:txBody>
      </p:sp>
      <p:sp>
        <p:nvSpPr>
          <p:cNvPr id="12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1208" y="1758948"/>
            <a:ext cx="2645063" cy="257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26915" y="1758948"/>
            <a:ext cx="2626020" cy="25781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004" y="1353341"/>
            <a:ext cx="3230562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644" y="1364368"/>
            <a:ext cx="3230562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xmlns="" id="{20C683E6-0EBF-934A-B84A-7FB7B2BECE6B}"/>
              </a:ext>
            </a:extLst>
          </p:cNvPr>
          <p:cNvSpPr txBox="1">
            <a:spLocks/>
          </p:cNvSpPr>
          <p:nvPr/>
        </p:nvSpPr>
        <p:spPr>
          <a:xfrm>
            <a:off x="470646" y="4934310"/>
            <a:ext cx="3669524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Zentralisiert</a:t>
            </a:r>
          </a:p>
          <a:p>
            <a:pPr algn="ctr"/>
            <a:r>
              <a:rPr lang="de-DE" sz="1800" dirty="0">
                <a:latin typeface="Source Sans Pro"/>
              </a:rPr>
              <a:t>Gesamtlänge: </a:t>
            </a:r>
            <a:r>
              <a:rPr lang="de-DE" sz="1800" dirty="0" smtClean="0">
                <a:latin typeface="Source Sans Pro"/>
              </a:rPr>
              <a:t>3416 </a:t>
            </a:r>
            <a:r>
              <a:rPr lang="de-DE" sz="1800" dirty="0">
                <a:latin typeface="Source Sans Pro"/>
              </a:rPr>
              <a:t>km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76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0,11 - 0,15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xmlns="" id="{3D0B5773-874D-4F45-ABA4-3BBA2577DF2E}"/>
              </a:ext>
            </a:extLst>
          </p:cNvPr>
          <p:cNvSpPr txBox="1">
            <a:spLocks/>
          </p:cNvSpPr>
          <p:nvPr/>
        </p:nvSpPr>
        <p:spPr>
          <a:xfrm>
            <a:off x="4249272" y="4934310"/>
            <a:ext cx="3545368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Flächig</a:t>
            </a:r>
          </a:p>
          <a:p>
            <a:pPr algn="ctr"/>
            <a:r>
              <a:rPr lang="de-DE" sz="1800" dirty="0">
                <a:latin typeface="Source Sans Pro"/>
              </a:rPr>
              <a:t>Gesamtlänge: </a:t>
            </a:r>
            <a:r>
              <a:rPr lang="de-DE" sz="1800" dirty="0" smtClean="0">
                <a:latin typeface="Source Sans Pro"/>
              </a:rPr>
              <a:t>3214 </a:t>
            </a:r>
            <a:r>
              <a:rPr lang="de-DE" sz="1800" dirty="0">
                <a:latin typeface="Source Sans Pro"/>
              </a:rPr>
              <a:t>km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71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0,09 - 0,11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xmlns="" id="{4FD04C59-1F93-0048-999B-CB5B8EAF68A8}"/>
              </a:ext>
            </a:extLst>
          </p:cNvPr>
          <p:cNvSpPr txBox="1">
            <a:spLocks/>
          </p:cNvSpPr>
          <p:nvPr/>
        </p:nvSpPr>
        <p:spPr>
          <a:xfrm>
            <a:off x="7794641" y="4934310"/>
            <a:ext cx="3818196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Dezentral</a:t>
            </a:r>
          </a:p>
          <a:p>
            <a:pPr algn="ctr"/>
            <a:r>
              <a:rPr lang="de-DE" sz="1800" dirty="0">
                <a:latin typeface="Source Sans Pro"/>
              </a:rPr>
              <a:t>Gesamtlänge: </a:t>
            </a:r>
            <a:r>
              <a:rPr lang="de-DE" sz="1800" dirty="0" smtClean="0">
                <a:latin typeface="Source Sans Pro"/>
              </a:rPr>
              <a:t>4405 </a:t>
            </a:r>
            <a:r>
              <a:rPr lang="de-DE" sz="1800" dirty="0">
                <a:latin typeface="Source Sans Pro"/>
              </a:rPr>
              <a:t>km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80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0,09 – 0,12</a:t>
            </a:r>
          </a:p>
        </p:txBody>
      </p:sp>
    </p:spTree>
    <p:extLst>
      <p:ext uri="{BB962C8B-B14F-4D97-AF65-F5344CB8AC3E}">
        <p14:creationId xmlns:p14="http://schemas.microsoft.com/office/powerpoint/2010/main" val="98990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22789" cy="747683"/>
          </a:xfrm>
        </p:spPr>
        <p:txBody>
          <a:bodyPr>
            <a:normAutofit/>
          </a:bodyPr>
          <a:lstStyle/>
          <a:p>
            <a:pPr algn="ctr"/>
            <a:r>
              <a:rPr lang="de-DE" sz="3600" dirty="0">
                <a:latin typeface="Source Sans Pro"/>
              </a:rPr>
              <a:t>Netzwerke im Vergleich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16</a:t>
            </a:fld>
            <a:endParaRPr lang="de-DE"/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1922806" y="4951846"/>
            <a:ext cx="3603452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Zufall</a:t>
            </a:r>
          </a:p>
          <a:p>
            <a:pPr algn="ctr"/>
            <a:r>
              <a:rPr lang="de-DE" sz="1800" dirty="0">
                <a:latin typeface="Source Sans Pro"/>
              </a:rPr>
              <a:t>Gesamtlänge</a:t>
            </a:r>
            <a:r>
              <a:rPr lang="de-DE" sz="1800" dirty="0" smtClean="0">
                <a:latin typeface="Source Sans Pro"/>
              </a:rPr>
              <a:t>: </a:t>
            </a:r>
            <a:r>
              <a:rPr lang="de-DE" sz="1800" dirty="0" smtClean="0">
                <a:latin typeface="Source Sans Pro"/>
              </a:rPr>
              <a:t>18640 </a:t>
            </a:r>
            <a:r>
              <a:rPr lang="de-DE" sz="1800" dirty="0" smtClean="0">
                <a:latin typeface="Source Sans Pro"/>
              </a:rPr>
              <a:t>km Synchronisationszeit</a:t>
            </a:r>
            <a:r>
              <a:rPr lang="de-DE" sz="1800" dirty="0">
                <a:latin typeface="Source Sans Pro"/>
              </a:rPr>
              <a:t>: 83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</a:t>
            </a:r>
            <a:r>
              <a:rPr lang="de-DE" sz="1800" dirty="0" smtClean="0">
                <a:latin typeface="Source Sans Pro"/>
              </a:rPr>
              <a:t>&lt; 0,08</a:t>
            </a:r>
            <a:endParaRPr lang="de-DE" sz="1800" dirty="0">
              <a:latin typeface="Source Sans Pro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6320118" y="4934310"/>
            <a:ext cx="4580966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Spinne</a:t>
            </a:r>
          </a:p>
          <a:p>
            <a:pPr algn="ctr"/>
            <a:r>
              <a:rPr lang="de-DE" sz="1800" dirty="0">
                <a:latin typeface="Source Sans Pro"/>
              </a:rPr>
              <a:t>Gesamtlänge: </a:t>
            </a:r>
            <a:r>
              <a:rPr lang="de-DE" sz="1800" dirty="0" smtClean="0">
                <a:latin typeface="Source Sans Pro"/>
              </a:rPr>
              <a:t>5885 km</a:t>
            </a:r>
            <a:endParaRPr lang="de-DE" sz="1800" dirty="0">
              <a:latin typeface="Source Sans Pro"/>
            </a:endParaRPr>
          </a:p>
          <a:p>
            <a:pPr algn="ctr"/>
            <a:r>
              <a:rPr lang="de-DE" sz="1800" dirty="0">
                <a:latin typeface="Source Sans Pro"/>
              </a:rPr>
              <a:t>Synchronisationszeit: 79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0,10 – 0,12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3" t="13304" r="10434" b="13405"/>
          <a:stretch/>
        </p:blipFill>
        <p:spPr>
          <a:xfrm>
            <a:off x="2384311" y="1703835"/>
            <a:ext cx="2680442" cy="2680442"/>
          </a:xfrm>
          <a:prstGeom prst="rect">
            <a:avLst/>
          </a:prstGeom>
          <a:noFill/>
        </p:spPr>
      </p:pic>
      <p:sp>
        <p:nvSpPr>
          <p:cNvPr id="12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9" t="12854" r="10125" b="12794"/>
          <a:stretch/>
        </p:blipFill>
        <p:spPr>
          <a:xfrm>
            <a:off x="7288022" y="1750670"/>
            <a:ext cx="2645158" cy="2586545"/>
          </a:xfrm>
          <a:prstGeom prst="rect">
            <a:avLst/>
          </a:prstGeom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797" y="1349287"/>
            <a:ext cx="3233469" cy="3389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3865" y="1349287"/>
            <a:ext cx="3233470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42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Kaskadenausfälle</a:t>
            </a:r>
          </a:p>
        </p:txBody>
      </p:sp>
      <p:graphicFrame>
        <p:nvGraphicFramePr>
          <p:cNvPr id="17" name="Inhaltsplatzhalter 16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547446"/>
          <a:ext cx="10515600" cy="4629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807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Source Sans Pro"/>
              </a:rPr>
              <a:t>Unser Fazit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sz="4000" dirty="0" smtClean="0"/>
              <a:t>Zentralisiert: Sehr instabil</a:t>
            </a:r>
          </a:p>
          <a:p>
            <a:r>
              <a:rPr lang="de-DE" sz="4000" dirty="0" smtClean="0"/>
              <a:t>Zufall: Sehr viel Leitung benötigt</a:t>
            </a:r>
          </a:p>
          <a:p>
            <a:r>
              <a:rPr lang="de-DE" sz="4000" dirty="0" smtClean="0"/>
              <a:t>Flächig: Vermutlich bestes Netzwerk</a:t>
            </a:r>
          </a:p>
          <a:p>
            <a:r>
              <a:rPr lang="de-DE" sz="4000" dirty="0" smtClean="0"/>
              <a:t>Grenzen der Untersuchung:</a:t>
            </a:r>
          </a:p>
          <a:p>
            <a:pPr lvl="1"/>
            <a:r>
              <a:rPr lang="de-DE" sz="3600" dirty="0" smtClean="0"/>
              <a:t>Beispiele</a:t>
            </a:r>
          </a:p>
          <a:p>
            <a:pPr lvl="1"/>
            <a:r>
              <a:rPr lang="de-DE" sz="3600" dirty="0" smtClean="0"/>
              <a:t>Realistische Kriterien?</a:t>
            </a:r>
          </a:p>
          <a:p>
            <a:pPr lvl="1"/>
            <a:r>
              <a:rPr lang="de-DE" sz="3600" dirty="0" smtClean="0"/>
              <a:t>Länge per Luftlinie</a:t>
            </a:r>
          </a:p>
          <a:p>
            <a:pPr lvl="1"/>
            <a:r>
              <a:rPr lang="de-DE" sz="3600" dirty="0" smtClean="0"/>
              <a:t>Leistungsverteilung</a:t>
            </a:r>
            <a:endParaRPr lang="de-DE" sz="2800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18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</p:spTree>
    <p:extLst>
      <p:ext uri="{BB962C8B-B14F-4D97-AF65-F5344CB8AC3E}">
        <p14:creationId xmlns:p14="http://schemas.microsoft.com/office/powerpoint/2010/main" val="172849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 der nicht selbst erstellten Bilder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https://www.thebeachtomatoshack.com/karte-von-nrw-mit-allen-stadten.html</a:t>
            </a:r>
            <a:r>
              <a:rPr lang="de-DE" dirty="0"/>
              <a:t> (28.06.2019)</a:t>
            </a:r>
          </a:p>
          <a:p>
            <a:r>
              <a:rPr lang="de-DE" dirty="0">
                <a:hlinkClick r:id="rId3"/>
              </a:rPr>
              <a:t>https://d-maps.com/carte.php?num_car=24028&amp;lang=de</a:t>
            </a:r>
            <a:r>
              <a:rPr lang="de-DE" dirty="0"/>
              <a:t> (30.06.2019)</a:t>
            </a:r>
          </a:p>
          <a:p>
            <a:r>
              <a:rPr lang="de-DE" dirty="0">
                <a:hlinkClick r:id="rId4"/>
              </a:rPr>
              <a:t>https://noe.orf.at/v2/news/stories/2506538/</a:t>
            </a:r>
            <a:r>
              <a:rPr lang="de-DE" dirty="0"/>
              <a:t> (30.06.2019)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19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</p:spTree>
    <p:extLst>
      <p:ext uri="{BB962C8B-B14F-4D97-AF65-F5344CB8AC3E}">
        <p14:creationId xmlns:p14="http://schemas.microsoft.com/office/powerpoint/2010/main" val="344629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xmlns="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2</a:t>
            </a:fld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xmlns="" id="{C9C08608-5312-D54B-9962-675DCAE155FC}"/>
              </a:ext>
            </a:extLst>
          </p:cNvPr>
          <p:cNvSpPr txBox="1">
            <a:spLocks/>
          </p:cNvSpPr>
          <p:nvPr/>
        </p:nvSpPr>
        <p:spPr>
          <a:xfrm>
            <a:off x="1099711" y="1606380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Was war der letzte Stand?</a:t>
            </a:r>
          </a:p>
        </p:txBody>
      </p:sp>
    </p:spTree>
    <p:extLst>
      <p:ext uri="{BB962C8B-B14F-4D97-AF65-F5344CB8AC3E}">
        <p14:creationId xmlns:p14="http://schemas.microsoft.com/office/powerpoint/2010/main" val="190200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1C6F2949-02E3-FC4E-8365-3A342CAE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3</a:t>
            </a:fld>
            <a:endParaRPr lang="de-DE"/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xmlns="" id="{CE192F11-62F9-194D-8DCB-C499C83A6834}"/>
              </a:ext>
            </a:extLst>
          </p:cNvPr>
          <p:cNvSpPr/>
          <p:nvPr/>
        </p:nvSpPr>
        <p:spPr>
          <a:xfrm>
            <a:off x="4507842" y="5528266"/>
            <a:ext cx="2263551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 err="1"/>
              <a:t>Kuramoto</a:t>
            </a:r>
            <a:r>
              <a:rPr lang="de-DE" b="1" dirty="0"/>
              <a:t>-Modell</a:t>
            </a:r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xmlns="" id="{DB6AEB80-EDD6-8A48-9F8D-258667B7CC59}"/>
              </a:ext>
            </a:extLst>
          </p:cNvPr>
          <p:cNvSpPr/>
          <p:nvPr/>
        </p:nvSpPr>
        <p:spPr>
          <a:xfrm>
            <a:off x="4611658" y="2142225"/>
            <a:ext cx="2092992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Runge-Kutta-4</a:t>
            </a:r>
          </a:p>
        </p:txBody>
      </p:sp>
      <p:sp>
        <p:nvSpPr>
          <p:cNvPr id="18" name="Abgerundetes Rechteck 17">
            <a:extLst>
              <a:ext uri="{FF2B5EF4-FFF2-40B4-BE49-F238E27FC236}">
                <a16:creationId xmlns:a16="http://schemas.microsoft.com/office/drawing/2014/main" xmlns="" id="{FA09AF9D-15E7-BE4D-88FE-755F62D16028}"/>
              </a:ext>
            </a:extLst>
          </p:cNvPr>
          <p:cNvSpPr/>
          <p:nvPr/>
        </p:nvSpPr>
        <p:spPr>
          <a:xfrm>
            <a:off x="4593123" y="456443"/>
            <a:ext cx="2130062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Synchronisation</a:t>
            </a: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xmlns="" id="{BB51CB6B-1FA3-8D48-883E-64CAEF64A250}"/>
              </a:ext>
            </a:extLst>
          </p:cNvPr>
          <p:cNvSpPr/>
          <p:nvPr/>
        </p:nvSpPr>
        <p:spPr>
          <a:xfrm>
            <a:off x="7115009" y="5689409"/>
            <a:ext cx="2149796" cy="322289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“</a:t>
            </a:r>
            <a:r>
              <a:rPr lang="de-DE" b="1" dirty="0" err="1"/>
              <a:t>Mean</a:t>
            </a:r>
            <a:r>
              <a:rPr lang="de-DE" b="1" dirty="0"/>
              <a:t> Field“ Fall</a:t>
            </a:r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xmlns="" id="{A4038577-1ABE-234C-BD60-DBBF42E6F32F}"/>
              </a:ext>
            </a:extLst>
          </p:cNvPr>
          <p:cNvSpPr/>
          <p:nvPr/>
        </p:nvSpPr>
        <p:spPr>
          <a:xfrm>
            <a:off x="4593123" y="3870840"/>
            <a:ext cx="2092992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Graphentheorie</a:t>
            </a:r>
          </a:p>
        </p:txBody>
      </p:sp>
      <p:sp>
        <p:nvSpPr>
          <p:cNvPr id="21" name="Pfeil nach unten 20">
            <a:extLst>
              <a:ext uri="{FF2B5EF4-FFF2-40B4-BE49-F238E27FC236}">
                <a16:creationId xmlns:a16="http://schemas.microsoft.com/office/drawing/2014/main" xmlns="" id="{BE44F951-CFB6-AB47-9141-4C3EB3F6FB07}"/>
              </a:ext>
            </a:extLst>
          </p:cNvPr>
          <p:cNvSpPr/>
          <p:nvPr/>
        </p:nvSpPr>
        <p:spPr>
          <a:xfrm>
            <a:off x="5347734" y="1173903"/>
            <a:ext cx="620843" cy="852606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Pfeil nach unten 21">
            <a:extLst>
              <a:ext uri="{FF2B5EF4-FFF2-40B4-BE49-F238E27FC236}">
                <a16:creationId xmlns:a16="http://schemas.microsoft.com/office/drawing/2014/main" xmlns="" id="{8D448BBD-BCA1-A44F-9F36-2D91B2B5FD52}"/>
              </a:ext>
            </a:extLst>
          </p:cNvPr>
          <p:cNvSpPr/>
          <p:nvPr/>
        </p:nvSpPr>
        <p:spPr>
          <a:xfrm>
            <a:off x="5347734" y="2902518"/>
            <a:ext cx="620843" cy="852606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Pfeil nach unten 22">
            <a:extLst>
              <a:ext uri="{FF2B5EF4-FFF2-40B4-BE49-F238E27FC236}">
                <a16:creationId xmlns:a16="http://schemas.microsoft.com/office/drawing/2014/main" xmlns="" id="{2C279C34-A4BB-9E4F-9EA0-7A71A5BB565A}"/>
              </a:ext>
            </a:extLst>
          </p:cNvPr>
          <p:cNvSpPr/>
          <p:nvPr/>
        </p:nvSpPr>
        <p:spPr>
          <a:xfrm>
            <a:off x="5329197" y="4571028"/>
            <a:ext cx="620843" cy="852606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Abgerundetes Rechteck 24">
                <a:extLst>
                  <a:ext uri="{FF2B5EF4-FFF2-40B4-BE49-F238E27FC236}">
                    <a16:creationId xmlns:a16="http://schemas.microsoft.com/office/drawing/2014/main" xmlns="" id="{30E91E35-CACB-6842-8D24-7706F8C3FCB3}"/>
                  </a:ext>
                </a:extLst>
              </p:cNvPr>
              <p:cNvSpPr/>
              <p:nvPr/>
            </p:nvSpPr>
            <p:spPr>
              <a:xfrm>
                <a:off x="1330615" y="5534578"/>
                <a:ext cx="2833611" cy="638265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de-DE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de-DE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  <m:sub>
                        <m:r>
                          <a:rPr lang="de-DE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de-DE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r>
                          <a:rPr lang="de-DE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de-DE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de-DE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𝒌𝒓</m:t>
                    </m:r>
                    <m:r>
                      <a:rPr lang="de-DE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DE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𝒔𝒊𝒏</m:t>
                    </m:r>
                    <m:r>
                      <a:rPr lang="de-DE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𝝋</m:t>
                    </m:r>
                    <m:r>
                      <a:rPr lang="de-DE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de-DE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de-DE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  <m:sub>
                        <m:r>
                          <a:rPr lang="de-DE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de-DE" b="1" dirty="0"/>
                  <a:t>)</a:t>
                </a:r>
              </a:p>
            </p:txBody>
          </p:sp>
        </mc:Choice>
        <mc:Fallback xmlns="">
          <p:sp>
            <p:nvSpPr>
              <p:cNvPr id="25" name="Abgerundetes Rechteck 24">
                <a:extLst>
                  <a:ext uri="{FF2B5EF4-FFF2-40B4-BE49-F238E27FC236}">
                    <a16:creationId xmlns:a16="http://schemas.microsoft.com/office/drawing/2014/main" id="{30E91E35-CACB-6842-8D24-7706F8C3FC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0615" y="5534578"/>
                <a:ext cx="2833611" cy="638265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0236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45D320EF-253D-8049-8839-9DAAF3FA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4</a:t>
            </a:fld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xmlns="" id="{BF5A6DEB-1630-E04D-AF79-BAC53610986E}"/>
              </a:ext>
            </a:extLst>
          </p:cNvPr>
          <p:cNvSpPr txBox="1">
            <a:spLocks/>
          </p:cNvSpPr>
          <p:nvPr/>
        </p:nvSpPr>
        <p:spPr>
          <a:xfrm>
            <a:off x="2176343" y="173543"/>
            <a:ext cx="7599446" cy="10626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Erweiterung des </a:t>
            </a:r>
            <a:r>
              <a:rPr lang="de-DE" sz="3200" b="1" dirty="0" err="1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Kuramoto</a:t>
            </a:r>
            <a:r>
              <a:rPr lang="de-DE" sz="3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-Modells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Abgerundetes Rechteck 5">
                <a:extLst>
                  <a:ext uri="{FF2B5EF4-FFF2-40B4-BE49-F238E27FC236}">
                    <a16:creationId xmlns:a16="http://schemas.microsoft.com/office/drawing/2014/main" xmlns="" id="{42EE332A-86B6-8948-AEF6-AFD2BF8BEBDF}"/>
                  </a:ext>
                </a:extLst>
              </p:cNvPr>
              <p:cNvSpPr/>
              <p:nvPr/>
            </p:nvSpPr>
            <p:spPr>
              <a:xfrm>
                <a:off x="4165236" y="1158298"/>
                <a:ext cx="3504957" cy="644577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b="1" dirty="0"/>
                  <a:t>Energieerhaltung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𝒋</m:t>
                          </m:r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𝒕𝒓𝒂𝒏𝒔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𝒋</m:t>
                          </m:r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𝒂𝒄𝒄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𝒋</m:t>
                          </m:r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𝒅𝒊𝒔𝒔</m:t>
                          </m:r>
                        </m:sub>
                      </m:sSub>
                    </m:oMath>
                  </m:oMathPara>
                </a14:m>
                <a:endParaRPr lang="de-DE" b="1" dirty="0"/>
              </a:p>
            </p:txBody>
          </p:sp>
        </mc:Choice>
        <mc:Fallback xmlns="">
          <p:sp>
            <p:nvSpPr>
              <p:cNvPr id="6" name="Abgerundetes Rechteck 5">
                <a:extLst>
                  <a:ext uri="{FF2B5EF4-FFF2-40B4-BE49-F238E27FC236}">
                    <a16:creationId xmlns:a16="http://schemas.microsoft.com/office/drawing/2014/main" id="{42EE332A-86B6-8948-AEF6-AFD2BF8BEB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5236" y="1158298"/>
                <a:ext cx="3504957" cy="644577"/>
              </a:xfrm>
              <a:prstGeom prst="roundRect">
                <a:avLst/>
              </a:prstGeom>
              <a:blipFill>
                <a:blip r:embed="rId2"/>
                <a:stretch>
                  <a:fillRect t="-3774" b="-3774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Abgerundetes Rechteck 6">
                <a:extLst>
                  <a:ext uri="{FF2B5EF4-FFF2-40B4-BE49-F238E27FC236}">
                    <a16:creationId xmlns:a16="http://schemas.microsoft.com/office/drawing/2014/main" xmlns="" id="{0B10B9FC-26AF-C54B-89F0-7EB536A10C41}"/>
                  </a:ext>
                </a:extLst>
              </p:cNvPr>
              <p:cNvSpPr/>
              <p:nvPr/>
            </p:nvSpPr>
            <p:spPr>
              <a:xfrm>
                <a:off x="160639" y="2413944"/>
                <a:ext cx="3768810" cy="1209801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b="1" dirty="0"/>
                  <a:t>Austauschterm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𝒋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𝒕𝒓𝒂𝒏𝒔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de-DE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de-DE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 smtClean="0">
                                  <a:latin typeface="Cambria Math" panose="02040503050406030204" pitchFamily="18" charset="0"/>
                                </a:rPr>
                                <m:t>𝑷</m:t>
                              </m:r>
                            </m:e>
                            <m:sub>
                              <m:r>
                                <a:rPr lang="de-DE" b="1" i="1" smtClean="0">
                                  <a:latin typeface="Cambria Math" panose="02040503050406030204" pitchFamily="18" charset="0"/>
                                </a:rPr>
                                <m:t>𝒎𝒂𝒙</m:t>
                              </m:r>
                              <m:r>
                                <a:rPr lang="de-DE" b="1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de-DE" b="1" i="1" smtClean="0">
                                  <a:latin typeface="Cambria Math" panose="02040503050406030204" pitchFamily="18" charset="0"/>
                                </a:rPr>
                                <m:t>𝒊𝒋</m:t>
                              </m:r>
                            </m:sub>
                          </m:sSub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𝒔𝒊𝒏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de-DE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de-DE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DE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de-DE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b="1" dirty="0"/>
              </a:p>
            </p:txBody>
          </p:sp>
        </mc:Choice>
        <mc:Fallback xmlns="">
          <p:sp>
            <p:nvSpPr>
              <p:cNvPr id="7" name="Abgerundetes Rechteck 6">
                <a:extLst>
                  <a:ext uri="{FF2B5EF4-FFF2-40B4-BE49-F238E27FC236}">
                    <a16:creationId xmlns:a16="http://schemas.microsoft.com/office/drawing/2014/main" id="{0B10B9FC-26AF-C54B-89F0-7EB536A10C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639" y="2413944"/>
                <a:ext cx="3768810" cy="1209801"/>
              </a:xfrm>
              <a:prstGeom prst="roundRect">
                <a:avLst/>
              </a:prstGeom>
              <a:blipFill>
                <a:blip r:embed="rId3"/>
                <a:stretch>
                  <a:fillRect t="-46392" b="-100000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Abgerundetes Rechteck 7">
                <a:extLst>
                  <a:ext uri="{FF2B5EF4-FFF2-40B4-BE49-F238E27FC236}">
                    <a16:creationId xmlns:a16="http://schemas.microsoft.com/office/drawing/2014/main" xmlns="" id="{3C32C055-1E59-B841-B2F1-1EF6698C45B7}"/>
                  </a:ext>
                </a:extLst>
              </p:cNvPr>
              <p:cNvSpPr/>
              <p:nvPr/>
            </p:nvSpPr>
            <p:spPr>
              <a:xfrm>
                <a:off x="4490916" y="2404314"/>
                <a:ext cx="2970299" cy="1090484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b="1" dirty="0"/>
                  <a:t>Trägheitsterm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𝒋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𝒂𝒄𝒄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𝑰</m:t>
                      </m:r>
                      <m:f>
                        <m:fPr>
                          <m:ctrlP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𝒅</m:t>
                          </m:r>
                        </m:num>
                        <m:den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𝒅𝒕</m:t>
                          </m:r>
                        </m:den>
                      </m:f>
                      <m:sSup>
                        <m:sSupPr>
                          <m:ctrlP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𝛀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de-DE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de-DE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de-DE" b="1" dirty="0"/>
                            <m:t>)</m:t>
                          </m:r>
                        </m:e>
                        <m:sup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</m:oMath>
                  </m:oMathPara>
                </a14:m>
                <a:endParaRPr lang="de-DE" b="1" dirty="0"/>
              </a:p>
            </p:txBody>
          </p:sp>
        </mc:Choice>
        <mc:Fallback xmlns="">
          <p:sp>
            <p:nvSpPr>
              <p:cNvPr id="8" name="Abgerundetes Rechteck 7">
                <a:extLst>
                  <a:ext uri="{FF2B5EF4-FFF2-40B4-BE49-F238E27FC236}">
                    <a16:creationId xmlns:a16="http://schemas.microsoft.com/office/drawing/2014/main" id="{3C32C055-1E59-B841-B2F1-1EF6698C45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0916" y="2404314"/>
                <a:ext cx="2970299" cy="1090484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Abgerundetes Rechteck 8">
                <a:extLst>
                  <a:ext uri="{FF2B5EF4-FFF2-40B4-BE49-F238E27FC236}">
                    <a16:creationId xmlns:a16="http://schemas.microsoft.com/office/drawing/2014/main" xmlns="" id="{D51EE1BA-AA0A-CF49-80CD-0CAEA2446087}"/>
                  </a:ext>
                </a:extLst>
              </p:cNvPr>
              <p:cNvSpPr/>
              <p:nvPr/>
            </p:nvSpPr>
            <p:spPr>
              <a:xfrm>
                <a:off x="8122406" y="2375367"/>
                <a:ext cx="2819474" cy="1101831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b="1" dirty="0"/>
                  <a:t>Dissipation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𝒋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𝒅𝒊𝒔𝒔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𝜿</m:t>
                      </m:r>
                      <m:sSup>
                        <m:sSupPr>
                          <m:ctrlP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acc>
                            <m:accPr>
                              <m:chr m:val="̇"/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de-DE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  <m:sub>
                                  <m:r>
                                    <a:rPr lang="de-DE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</m:e>
                          </m:acc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DE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𝜿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𝛀</m:t>
                          </m:r>
                        </m:e>
                        <m:sup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𝛀</m:t>
                      </m:r>
                      <m:sSub>
                        <m:sSubPr>
                          <m:ctrlP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de-DE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  <m:sub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de-DE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de-DE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  <m:sup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b="1" dirty="0"/>
              </a:p>
            </p:txBody>
          </p:sp>
        </mc:Choice>
        <mc:Fallback xmlns="">
          <p:sp>
            <p:nvSpPr>
              <p:cNvPr id="9" name="Abgerundetes Rechteck 8">
                <a:extLst>
                  <a:ext uri="{FF2B5EF4-FFF2-40B4-BE49-F238E27FC236}">
                    <a16:creationId xmlns:a16="http://schemas.microsoft.com/office/drawing/2014/main" id="{D51EE1BA-AA0A-CF49-80CD-0CAEA24460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2406" y="2375367"/>
                <a:ext cx="2819474" cy="1101831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Abgerundetes Rechteck 9">
                <a:extLst>
                  <a:ext uri="{FF2B5EF4-FFF2-40B4-BE49-F238E27FC236}">
                    <a16:creationId xmlns:a16="http://schemas.microsoft.com/office/drawing/2014/main" xmlns="" id="{1416B1E4-700E-E745-B6E8-D8D2A4255F74}"/>
                  </a:ext>
                </a:extLst>
              </p:cNvPr>
              <p:cNvSpPr/>
              <p:nvPr/>
            </p:nvSpPr>
            <p:spPr>
              <a:xfrm>
                <a:off x="3230360" y="5321887"/>
                <a:ext cx="5493510" cy="1262405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b="1" dirty="0"/>
                  <a:t>Erweitertes </a:t>
                </a:r>
                <a:r>
                  <a:rPr lang="de-DE" b="1" dirty="0" err="1"/>
                  <a:t>Kuramoto</a:t>
                </a:r>
                <a:r>
                  <a:rPr lang="de-DE" b="1" dirty="0"/>
                  <a:t>-Modell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𝜶</m:t>
                      </m:r>
                      <m:sSub>
                        <m:sSubPr>
                          <m:ctrlP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  <m: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de-DE" b="1" i="1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𝜿</m:t>
                              </m:r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b="1" i="1">
                                  <a:latin typeface="Cambria Math" panose="02040503050406030204" pitchFamily="18" charset="0"/>
                                </a:rPr>
                                <m:t>𝒊𝒋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𝒔𝒊𝒏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b="1" dirty="0"/>
              </a:p>
            </p:txBody>
          </p:sp>
        </mc:Choice>
        <mc:Fallback xmlns="">
          <p:sp>
            <p:nvSpPr>
              <p:cNvPr id="10" name="Abgerundetes Rechteck 9">
                <a:extLst>
                  <a:ext uri="{FF2B5EF4-FFF2-40B4-BE49-F238E27FC236}">
                    <a16:creationId xmlns:a16="http://schemas.microsoft.com/office/drawing/2014/main" id="{1416B1E4-700E-E745-B6E8-D8D2A4255F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0360" y="5321887"/>
                <a:ext cx="5493510" cy="1262405"/>
              </a:xfrm>
              <a:prstGeom prst="roundRect">
                <a:avLst/>
              </a:prstGeom>
              <a:blipFill>
                <a:blip r:embed="rId6"/>
                <a:stretch>
                  <a:fillRect t="-42574" b="-93069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xmlns="" id="{2AABA43C-B020-0142-AA83-6EEE363EA65D}"/>
              </a:ext>
            </a:extLst>
          </p:cNvPr>
          <p:cNvSpPr/>
          <p:nvPr/>
        </p:nvSpPr>
        <p:spPr>
          <a:xfrm>
            <a:off x="4848874" y="4350385"/>
            <a:ext cx="2254384" cy="324296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 err="1"/>
              <a:t>Kuramoto</a:t>
            </a:r>
            <a:r>
              <a:rPr lang="de-DE" b="1" dirty="0"/>
              <a:t>-Modell</a:t>
            </a:r>
          </a:p>
        </p:txBody>
      </p:sp>
      <p:sp>
        <p:nvSpPr>
          <p:cNvPr id="12" name="Pfeil nach unten 11">
            <a:extLst>
              <a:ext uri="{FF2B5EF4-FFF2-40B4-BE49-F238E27FC236}">
                <a16:creationId xmlns:a16="http://schemas.microsoft.com/office/drawing/2014/main" xmlns="" id="{08B5687D-4729-4949-94AD-73B39CF98E0B}"/>
              </a:ext>
            </a:extLst>
          </p:cNvPr>
          <p:cNvSpPr/>
          <p:nvPr/>
        </p:nvSpPr>
        <p:spPr>
          <a:xfrm>
            <a:off x="5670225" y="4764943"/>
            <a:ext cx="620843" cy="446634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feil nach unten 12">
            <a:extLst>
              <a:ext uri="{FF2B5EF4-FFF2-40B4-BE49-F238E27FC236}">
                <a16:creationId xmlns:a16="http://schemas.microsoft.com/office/drawing/2014/main" xmlns="" id="{E1CD4D10-CC07-4240-99C2-DEEF55F6A8D3}"/>
              </a:ext>
            </a:extLst>
          </p:cNvPr>
          <p:cNvSpPr/>
          <p:nvPr/>
        </p:nvSpPr>
        <p:spPr>
          <a:xfrm rot="18505502">
            <a:off x="4111016" y="3354635"/>
            <a:ext cx="620843" cy="1111077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Pfeil nach unten 14">
            <a:extLst>
              <a:ext uri="{FF2B5EF4-FFF2-40B4-BE49-F238E27FC236}">
                <a16:creationId xmlns:a16="http://schemas.microsoft.com/office/drawing/2014/main" xmlns="" id="{3960A476-F906-DA4E-AD99-4B75B887A574}"/>
              </a:ext>
            </a:extLst>
          </p:cNvPr>
          <p:cNvSpPr/>
          <p:nvPr/>
        </p:nvSpPr>
        <p:spPr>
          <a:xfrm>
            <a:off x="5670224" y="3555857"/>
            <a:ext cx="620843" cy="704266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 nach unten 15">
            <a:extLst>
              <a:ext uri="{FF2B5EF4-FFF2-40B4-BE49-F238E27FC236}">
                <a16:creationId xmlns:a16="http://schemas.microsoft.com/office/drawing/2014/main" xmlns="" id="{A09C1CD7-C716-3645-A5AF-F4AF4F94ECE1}"/>
              </a:ext>
            </a:extLst>
          </p:cNvPr>
          <p:cNvSpPr/>
          <p:nvPr/>
        </p:nvSpPr>
        <p:spPr>
          <a:xfrm rot="3115930">
            <a:off x="7359772" y="3344874"/>
            <a:ext cx="620843" cy="1154053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 nach unten 16">
            <a:extLst>
              <a:ext uri="{FF2B5EF4-FFF2-40B4-BE49-F238E27FC236}">
                <a16:creationId xmlns:a16="http://schemas.microsoft.com/office/drawing/2014/main" xmlns="" id="{A61E8B9D-1BD4-F94D-8E9A-AD606B4AE8E0}"/>
              </a:ext>
            </a:extLst>
          </p:cNvPr>
          <p:cNvSpPr/>
          <p:nvPr/>
        </p:nvSpPr>
        <p:spPr>
          <a:xfrm>
            <a:off x="5670224" y="1879342"/>
            <a:ext cx="620843" cy="494271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 nach unten 17">
            <a:extLst>
              <a:ext uri="{FF2B5EF4-FFF2-40B4-BE49-F238E27FC236}">
                <a16:creationId xmlns:a16="http://schemas.microsoft.com/office/drawing/2014/main" xmlns="" id="{10B50759-C473-9A49-987A-F1D40EBA6282}"/>
              </a:ext>
            </a:extLst>
          </p:cNvPr>
          <p:cNvSpPr/>
          <p:nvPr/>
        </p:nvSpPr>
        <p:spPr>
          <a:xfrm rot="3115930">
            <a:off x="3570862" y="1724529"/>
            <a:ext cx="620843" cy="655133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Pfeil nach unten 18">
            <a:extLst>
              <a:ext uri="{FF2B5EF4-FFF2-40B4-BE49-F238E27FC236}">
                <a16:creationId xmlns:a16="http://schemas.microsoft.com/office/drawing/2014/main" xmlns="" id="{09F0BBF3-2F14-5141-B077-38AE1B9D8AAE}"/>
              </a:ext>
            </a:extLst>
          </p:cNvPr>
          <p:cNvSpPr/>
          <p:nvPr/>
        </p:nvSpPr>
        <p:spPr>
          <a:xfrm rot="18505502">
            <a:off x="7658209" y="1723251"/>
            <a:ext cx="620843" cy="685137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Abgerundetes Rechteck 19">
                <a:extLst>
                  <a:ext uri="{FF2B5EF4-FFF2-40B4-BE49-F238E27FC236}">
                    <a16:creationId xmlns:a16="http://schemas.microsoft.com/office/drawing/2014/main" xmlns="" id="{2D57608A-ECD2-9E41-80C5-C54DF04FFED3}"/>
                  </a:ext>
                </a:extLst>
              </p:cNvPr>
              <p:cNvSpPr/>
              <p:nvPr/>
            </p:nvSpPr>
            <p:spPr>
              <a:xfrm>
                <a:off x="8835049" y="5497567"/>
                <a:ext cx="2607307" cy="683103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b="1" dirty="0"/>
                  <a:t>Bedingung:</a:t>
                </a:r>
              </a:p>
              <a:p>
                <a:pPr algn="ctr"/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de-DE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de-DE" b="1" i="1" smtClean="0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de-DE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1" i="1">
                                <a:latin typeface="Cambria Math" panose="02040503050406030204" pitchFamily="18" charset="0"/>
                              </a:rPr>
                              <m:t>𝑷</m:t>
                            </m:r>
                          </m:e>
                          <m:sub>
                            <m:r>
                              <a:rPr lang="de-DE" b="1" i="1">
                                <a:latin typeface="Cambria Math" panose="02040503050406030204" pitchFamily="18" charset="0"/>
                              </a:rPr>
                              <m:t>𝒋</m:t>
                            </m:r>
                          </m:sub>
                        </m:sSub>
                      </m:e>
                    </m:nary>
                    <m:r>
                      <a:rPr lang="de-DE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1" i="1" smtClean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de-DE" b="1" dirty="0"/>
                  <a:t> </a:t>
                </a:r>
              </a:p>
            </p:txBody>
          </p:sp>
        </mc:Choice>
        <mc:Fallback xmlns="">
          <p:sp>
            <p:nvSpPr>
              <p:cNvPr id="20" name="Abgerundetes Rechteck 19">
                <a:extLst>
                  <a:ext uri="{FF2B5EF4-FFF2-40B4-BE49-F238E27FC236}">
                    <a16:creationId xmlns:a16="http://schemas.microsoft.com/office/drawing/2014/main" id="{2D57608A-ECD2-9E41-80C5-C54DF04FFE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35049" y="5497567"/>
                <a:ext cx="2607307" cy="683103"/>
              </a:xfrm>
              <a:prstGeom prst="roundRect">
                <a:avLst/>
              </a:prstGeom>
              <a:blipFill>
                <a:blip r:embed="rId7"/>
                <a:stretch>
                  <a:fillRect t="-19643" b="-82143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036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xmlns="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5</a:t>
            </a:fld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xmlns="" id="{C9C08608-5312-D54B-9962-675DCAE155FC}"/>
              </a:ext>
            </a:extLst>
          </p:cNvPr>
          <p:cNvSpPr txBox="1">
            <a:spLocks/>
          </p:cNvSpPr>
          <p:nvPr/>
        </p:nvSpPr>
        <p:spPr>
          <a:xfrm>
            <a:off x="3231247" y="204247"/>
            <a:ext cx="5503214" cy="10445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Lösen der Differentialgleichung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Abgerundetes Rechteck 4">
                <a:extLst>
                  <a:ext uri="{FF2B5EF4-FFF2-40B4-BE49-F238E27FC236}">
                    <a16:creationId xmlns:a16="http://schemas.microsoft.com/office/drawing/2014/main" xmlns="" id="{75CE0C55-6992-8B4B-B292-783FAFD9B0F5}"/>
                  </a:ext>
                </a:extLst>
              </p:cNvPr>
              <p:cNvSpPr/>
              <p:nvPr/>
            </p:nvSpPr>
            <p:spPr>
              <a:xfrm>
                <a:off x="3089733" y="1417152"/>
                <a:ext cx="5493510" cy="1262405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𝜶</m:t>
                      </m:r>
                      <m:sSub>
                        <m:sSubPr>
                          <m:ctrlP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  <m: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de-DE" b="1" i="1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𝜿</m:t>
                              </m:r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b="1" i="1">
                                  <a:latin typeface="Cambria Math" panose="02040503050406030204" pitchFamily="18" charset="0"/>
                                </a:rPr>
                                <m:t>𝒊𝒋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𝒔𝒊𝒏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b="1" dirty="0"/>
              </a:p>
            </p:txBody>
          </p:sp>
        </mc:Choice>
        <mc:Fallback xmlns="">
          <p:sp>
            <p:nvSpPr>
              <p:cNvPr id="5" name="Abgerundetes Rechteck 4">
                <a:extLst>
                  <a:ext uri="{FF2B5EF4-FFF2-40B4-BE49-F238E27FC236}">
                    <a16:creationId xmlns:a16="http://schemas.microsoft.com/office/drawing/2014/main" id="{75CE0C55-6992-8B4B-B292-783FAFD9B0F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9733" y="1417152"/>
                <a:ext cx="5493510" cy="1262405"/>
              </a:xfrm>
              <a:prstGeom prst="roundRect">
                <a:avLst/>
              </a:prstGeom>
              <a:blipFill>
                <a:blip r:embed="rId2"/>
                <a:stretch>
                  <a:fillRect t="-54455" b="-8217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Pfeil nach unten 5">
            <a:extLst>
              <a:ext uri="{FF2B5EF4-FFF2-40B4-BE49-F238E27FC236}">
                <a16:creationId xmlns:a16="http://schemas.microsoft.com/office/drawing/2014/main" xmlns="" id="{0C356576-DF4A-B848-B2D9-B417CE7D8A3C}"/>
              </a:ext>
            </a:extLst>
          </p:cNvPr>
          <p:cNvSpPr/>
          <p:nvPr/>
        </p:nvSpPr>
        <p:spPr>
          <a:xfrm>
            <a:off x="5526066" y="2743678"/>
            <a:ext cx="620843" cy="1605899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Abgerundetes Rechteck 6">
                <a:extLst>
                  <a:ext uri="{FF2B5EF4-FFF2-40B4-BE49-F238E27FC236}">
                    <a16:creationId xmlns:a16="http://schemas.microsoft.com/office/drawing/2014/main" xmlns="" id="{148B3678-D198-354B-8A91-B2358E8623DF}"/>
                  </a:ext>
                </a:extLst>
              </p:cNvPr>
              <p:cNvSpPr/>
              <p:nvPr/>
            </p:nvSpPr>
            <p:spPr>
              <a:xfrm>
                <a:off x="945706" y="4745826"/>
                <a:ext cx="2607307" cy="683103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𝒅</m:t>
                          </m:r>
                        </m:num>
                        <m:den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𝒅𝒕</m:t>
                          </m:r>
                        </m:den>
                      </m:f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𝜽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̇"/>
                          <m:ctrlPr>
                            <a:rPr lang="de-DE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</m:oMath>
                  </m:oMathPara>
                </a14:m>
                <a:endParaRPr lang="de-DE" b="1" dirty="0"/>
              </a:p>
            </p:txBody>
          </p:sp>
        </mc:Choice>
        <mc:Fallback xmlns="">
          <p:sp>
            <p:nvSpPr>
              <p:cNvPr id="7" name="Abgerundetes Rechteck 6">
                <a:extLst>
                  <a:ext uri="{FF2B5EF4-FFF2-40B4-BE49-F238E27FC236}">
                    <a16:creationId xmlns:a16="http://schemas.microsoft.com/office/drawing/2014/main" id="{148B3678-D198-354B-8A91-B2358E8623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706" y="4745826"/>
                <a:ext cx="2607307" cy="683103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Abgerundetes Rechteck 9">
                <a:extLst>
                  <a:ext uri="{FF2B5EF4-FFF2-40B4-BE49-F238E27FC236}">
                    <a16:creationId xmlns:a16="http://schemas.microsoft.com/office/drawing/2014/main" xmlns="" id="{6E22CD03-070E-D44C-A344-2930BB10101F}"/>
                  </a:ext>
                </a:extLst>
              </p:cNvPr>
              <p:cNvSpPr/>
              <p:nvPr/>
            </p:nvSpPr>
            <p:spPr>
              <a:xfrm>
                <a:off x="3890295" y="4456176"/>
                <a:ext cx="4513227" cy="1262405"/>
              </a:xfrm>
              <a:prstGeom prst="roundRect">
                <a:avLst/>
              </a:prstGeom>
              <a:solidFill>
                <a:schemeClr val="bg2">
                  <a:alpha val="53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𝒅</m:t>
                          </m:r>
                        </m:num>
                        <m:den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𝒅𝒕</m:t>
                          </m:r>
                        </m:den>
                      </m:f>
                      <m:acc>
                        <m:accPr>
                          <m:chr m:val="̇"/>
                          <m:ctrlP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𝜶</m:t>
                      </m:r>
                      <m:sSub>
                        <m:sSubPr>
                          <m:ctrlP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  <m: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de-DE" b="1" i="1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𝜿</m:t>
                              </m:r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b="1" i="1">
                                  <a:latin typeface="Cambria Math" panose="02040503050406030204" pitchFamily="18" charset="0"/>
                                </a:rPr>
                                <m:t>𝒊𝒋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𝒔𝒊𝒏</m:t>
                          </m:r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de-D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de-D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b="1" dirty="0"/>
              </a:p>
            </p:txBody>
          </p:sp>
        </mc:Choice>
        <mc:Fallback xmlns="">
          <p:sp>
            <p:nvSpPr>
              <p:cNvPr id="10" name="Abgerundetes Rechteck 9">
                <a:extLst>
                  <a:ext uri="{FF2B5EF4-FFF2-40B4-BE49-F238E27FC236}">
                    <a16:creationId xmlns:a16="http://schemas.microsoft.com/office/drawing/2014/main" id="{6E22CD03-070E-D44C-A344-2930BB1010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0295" y="4456176"/>
                <a:ext cx="4513227" cy="1262405"/>
              </a:xfrm>
              <a:prstGeom prst="roundRect">
                <a:avLst/>
              </a:prstGeom>
              <a:blipFill>
                <a:blip r:embed="rId4"/>
                <a:stretch>
                  <a:fillRect t="-53465" b="-8217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Pfeil nach unten 10">
            <a:extLst>
              <a:ext uri="{FF2B5EF4-FFF2-40B4-BE49-F238E27FC236}">
                <a16:creationId xmlns:a16="http://schemas.microsoft.com/office/drawing/2014/main" xmlns="" id="{5DD4832A-662A-5A4C-A319-8C04BFD7ABBB}"/>
              </a:ext>
            </a:extLst>
          </p:cNvPr>
          <p:cNvSpPr/>
          <p:nvPr/>
        </p:nvSpPr>
        <p:spPr>
          <a:xfrm rot="16200000">
            <a:off x="8979578" y="1492815"/>
            <a:ext cx="620843" cy="1111077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xmlns="" id="{3BD1C0D8-D361-9143-BAD1-041E3021A5AF}"/>
              </a:ext>
            </a:extLst>
          </p:cNvPr>
          <p:cNvSpPr/>
          <p:nvPr/>
        </p:nvSpPr>
        <p:spPr>
          <a:xfrm>
            <a:off x="9982200" y="1737932"/>
            <a:ext cx="1264539" cy="699781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Nicht lösbar</a:t>
            </a:r>
          </a:p>
        </p:txBody>
      </p: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xmlns="" id="{FDBB7214-8A9E-5A4F-8CDD-232914468F13}"/>
              </a:ext>
            </a:extLst>
          </p:cNvPr>
          <p:cNvSpPr/>
          <p:nvPr/>
        </p:nvSpPr>
        <p:spPr>
          <a:xfrm>
            <a:off x="6146909" y="3057377"/>
            <a:ext cx="2296885" cy="699078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Aufteilen in 2 </a:t>
            </a:r>
            <a:r>
              <a:rPr lang="de-DE" b="1" dirty="0" err="1"/>
              <a:t>DGL‘s</a:t>
            </a:r>
            <a:r>
              <a:rPr lang="de-DE" b="1" dirty="0"/>
              <a:t> 1. Ordnung</a:t>
            </a: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xmlns="" id="{FE69ACEA-6CBA-5C43-8619-1CD9F77D5C79}"/>
              </a:ext>
            </a:extLst>
          </p:cNvPr>
          <p:cNvSpPr/>
          <p:nvPr/>
        </p:nvSpPr>
        <p:spPr>
          <a:xfrm>
            <a:off x="9078086" y="4639227"/>
            <a:ext cx="2623762" cy="896305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Vergleich mit „Räuber-Beute-Modell“</a:t>
            </a:r>
          </a:p>
        </p:txBody>
      </p:sp>
      <p:sp>
        <p:nvSpPr>
          <p:cNvPr id="15" name="Pfeil nach unten 14">
            <a:extLst>
              <a:ext uri="{FF2B5EF4-FFF2-40B4-BE49-F238E27FC236}">
                <a16:creationId xmlns:a16="http://schemas.microsoft.com/office/drawing/2014/main" xmlns="" id="{2B06DF08-E8F6-C142-B27B-A3B38FD01641}"/>
              </a:ext>
            </a:extLst>
          </p:cNvPr>
          <p:cNvSpPr/>
          <p:nvPr/>
        </p:nvSpPr>
        <p:spPr>
          <a:xfrm rot="16200000">
            <a:off x="8506785" y="4802222"/>
            <a:ext cx="545373" cy="494843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467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5C114A1-F7DB-4C65-8673-5B98261E1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755" y="646981"/>
            <a:ext cx="10746658" cy="307001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Nichtlineare Modellierung in den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Naturwissenschaften: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2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/>
            </a:r>
            <a:br>
              <a:rPr lang="de-DE" sz="2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67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Vergleich von Netzwerkkonzeptionen</a:t>
            </a:r>
            <a:endParaRPr lang="de-DE" b="1" dirty="0">
              <a:solidFill>
                <a:schemeClr val="tx2">
                  <a:lumMod val="50000"/>
                </a:schemeClr>
              </a:solidFill>
              <a:latin typeface="Source Sans Pro"/>
              <a:ea typeface="DengXian Light" panose="020B0503020204020204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D8893B6C-EA8D-4046-B3C6-DA72DFCF6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0413" y="4454076"/>
            <a:ext cx="9144000" cy="1655762"/>
          </a:xfrm>
          <a:noFill/>
        </p:spPr>
        <p:txBody>
          <a:bodyPr>
            <a:normAutofit/>
          </a:bodyPr>
          <a:lstStyle/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Interdisziplinäres Praktikum, WWU Münster, SoSe19</a:t>
            </a:r>
          </a:p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Theoretische Physik</a:t>
            </a:r>
          </a:p>
          <a:p>
            <a:pPr algn="r">
              <a:tabLst>
                <a:tab pos="7534275" algn="l"/>
              </a:tabLst>
            </a:pPr>
            <a:r>
              <a:rPr lang="sv-S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Dr. Svetlana Gurevich, Fenna </a:t>
            </a:r>
            <a:r>
              <a:rPr lang="sv-SE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Stegemerten</a:t>
            </a:r>
          </a:p>
          <a:p>
            <a:pPr algn="r">
              <a:tabLst>
                <a:tab pos="7534275" algn="l"/>
              </a:tabLst>
            </a:pPr>
            <a:r>
              <a:rPr lang="sv-SE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Henri Tertilt, Jakob Gerlach, Benedikt Willers, Hauke Bents, Tim Kopka </a:t>
            </a:r>
            <a:endParaRPr lang="de-DE" sz="2000" dirty="0">
              <a:solidFill>
                <a:schemeClr val="tx2">
                  <a:lumMod val="60000"/>
                  <a:lumOff val="40000"/>
                </a:schemeClr>
              </a:solidFill>
              <a:latin typeface="Source Sans Pr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4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xmlns="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290" y="1482813"/>
            <a:ext cx="9700094" cy="3164494"/>
          </a:xfrm>
        </p:spPr>
        <p:txBody>
          <a:bodyPr>
            <a:noAutofit/>
          </a:bodyPr>
          <a:lstStyle/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Welche Struktur ist am besten für Energienetzwerke geeignet?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xmlns="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7</a:t>
            </a:fld>
            <a:endParaRPr lang="de-DE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xmlns="" id="{C2AB619B-D130-5C4A-8404-2AF4888674A8}"/>
              </a:ext>
            </a:extLst>
          </p:cNvPr>
          <p:cNvSpPr txBox="1">
            <a:spLocks/>
          </p:cNvSpPr>
          <p:nvPr/>
        </p:nvSpPr>
        <p:spPr>
          <a:xfrm>
            <a:off x="877290" y="1482813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Welche Struktur ist am besten für Energienetzwerke </a:t>
            </a:r>
            <a:r>
              <a:rPr lang="de-DE" sz="54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in NRW </a:t>
            </a:r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geeignet?</a:t>
            </a:r>
          </a:p>
        </p:txBody>
      </p:sp>
    </p:spTree>
    <p:extLst>
      <p:ext uri="{BB962C8B-B14F-4D97-AF65-F5344CB8AC3E}">
        <p14:creationId xmlns:p14="http://schemas.microsoft.com/office/powerpoint/2010/main" val="87492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45D320EF-253D-8049-8839-9DAAF3FA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8</a:t>
            </a:fld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xmlns="" id="{BF5A6DEB-1630-E04D-AF79-BAC53610986E}"/>
              </a:ext>
            </a:extLst>
          </p:cNvPr>
          <p:cNvSpPr txBox="1">
            <a:spLocks/>
          </p:cNvSpPr>
          <p:nvPr/>
        </p:nvSpPr>
        <p:spPr>
          <a:xfrm>
            <a:off x="877290" y="1482813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Was benötigen wir dafür als Grundlage?</a:t>
            </a:r>
          </a:p>
        </p:txBody>
      </p:sp>
    </p:spTree>
    <p:extLst>
      <p:ext uri="{BB962C8B-B14F-4D97-AF65-F5344CB8AC3E}">
        <p14:creationId xmlns:p14="http://schemas.microsoft.com/office/powerpoint/2010/main" val="198360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xmlns="" id="{7E77EDFE-A253-724F-A719-1C3D7FA91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246" y="1240247"/>
            <a:ext cx="4267201" cy="426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1C6F2949-02E3-FC4E-8365-3A342CAE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9</a:t>
            </a:fld>
            <a:endParaRPr lang="de-DE"/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xmlns="" id="{CE192F11-62F9-194D-8DCB-C499C83A6834}"/>
              </a:ext>
            </a:extLst>
          </p:cNvPr>
          <p:cNvSpPr/>
          <p:nvPr/>
        </p:nvSpPr>
        <p:spPr>
          <a:xfrm>
            <a:off x="7448862" y="595670"/>
            <a:ext cx="2323475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Karte von NRW</a:t>
            </a:r>
          </a:p>
        </p:txBody>
      </p:sp>
      <p:sp>
        <p:nvSpPr>
          <p:cNvPr id="9" name="Pfeil nach unten 8">
            <a:extLst>
              <a:ext uri="{FF2B5EF4-FFF2-40B4-BE49-F238E27FC236}">
                <a16:creationId xmlns:a16="http://schemas.microsoft.com/office/drawing/2014/main" xmlns="" id="{969F8205-7FBA-694A-ACEA-ABAAF27DFF13}"/>
              </a:ext>
            </a:extLst>
          </p:cNvPr>
          <p:cNvSpPr/>
          <p:nvPr/>
        </p:nvSpPr>
        <p:spPr>
          <a:xfrm>
            <a:off x="8300177" y="1396305"/>
            <a:ext cx="620843" cy="881534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xmlns="" id="{DB6AEB80-EDD6-8A48-9F8D-258667B7CC59}"/>
              </a:ext>
            </a:extLst>
          </p:cNvPr>
          <p:cNvSpPr/>
          <p:nvPr/>
        </p:nvSpPr>
        <p:spPr>
          <a:xfrm>
            <a:off x="6976046" y="2433897"/>
            <a:ext cx="3269106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Vereinfachte Karte von NRW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xmlns="" id="{DA12DF50-739E-B741-BA55-CC085E53EEFA}"/>
              </a:ext>
            </a:extLst>
          </p:cNvPr>
          <p:cNvGrpSpPr/>
          <p:nvPr/>
        </p:nvGrpSpPr>
        <p:grpSpPr>
          <a:xfrm>
            <a:off x="903744" y="1121479"/>
            <a:ext cx="4647184" cy="4504735"/>
            <a:chOff x="701168" y="1504435"/>
            <a:chExt cx="4647184" cy="4504735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xmlns="" id="{FB42B584-06AD-C74D-BF9C-A4C2A387DC5E}"/>
                </a:ext>
              </a:extLst>
            </p:cNvPr>
            <p:cNvSpPr/>
            <p:nvPr/>
          </p:nvSpPr>
          <p:spPr>
            <a:xfrm>
              <a:off x="1057531" y="2045445"/>
              <a:ext cx="3833645" cy="3397824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xmlns="" id="{28D9110E-528F-6A46-9262-715200673F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1168" y="1504435"/>
              <a:ext cx="4647184" cy="4504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xmlns="" id="{726C0FDD-2832-6F4C-BDEB-A6B2A1CD8B25}"/>
              </a:ext>
            </a:extLst>
          </p:cNvPr>
          <p:cNvGrpSpPr/>
          <p:nvPr/>
        </p:nvGrpSpPr>
        <p:grpSpPr>
          <a:xfrm>
            <a:off x="903744" y="1121479"/>
            <a:ext cx="4647184" cy="4504735"/>
            <a:chOff x="650761" y="1491989"/>
            <a:chExt cx="4647184" cy="4504735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xmlns="" id="{4D58D282-D8E5-8447-ACFB-D27DA218BB5F}"/>
                </a:ext>
              </a:extLst>
            </p:cNvPr>
            <p:cNvSpPr/>
            <p:nvPr/>
          </p:nvSpPr>
          <p:spPr>
            <a:xfrm>
              <a:off x="1057531" y="2045445"/>
              <a:ext cx="3833645" cy="3397824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6" name="Picture 4">
              <a:extLst>
                <a:ext uri="{FF2B5EF4-FFF2-40B4-BE49-F238E27FC236}">
                  <a16:creationId xmlns:a16="http://schemas.microsoft.com/office/drawing/2014/main" xmlns="" id="{6AFC86D8-1D30-1842-B844-9A19A3F326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761" y="1491989"/>
              <a:ext cx="4647184" cy="4504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7" name="Pfeil nach unten 16">
            <a:extLst>
              <a:ext uri="{FF2B5EF4-FFF2-40B4-BE49-F238E27FC236}">
                <a16:creationId xmlns:a16="http://schemas.microsoft.com/office/drawing/2014/main" xmlns="" id="{9F60C7BD-3B8B-DF40-AD4E-033EAADFD90C}"/>
              </a:ext>
            </a:extLst>
          </p:cNvPr>
          <p:cNvSpPr/>
          <p:nvPr/>
        </p:nvSpPr>
        <p:spPr>
          <a:xfrm>
            <a:off x="8306423" y="3144591"/>
            <a:ext cx="620843" cy="1127533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Abgerundetes Rechteck 17">
            <a:extLst>
              <a:ext uri="{FF2B5EF4-FFF2-40B4-BE49-F238E27FC236}">
                <a16:creationId xmlns:a16="http://schemas.microsoft.com/office/drawing/2014/main" xmlns="" id="{FA09AF9D-15E7-BE4D-88FE-755F62D16028}"/>
              </a:ext>
            </a:extLst>
          </p:cNvPr>
          <p:cNvSpPr/>
          <p:nvPr/>
        </p:nvSpPr>
        <p:spPr>
          <a:xfrm>
            <a:off x="6976047" y="4428182"/>
            <a:ext cx="3269106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Verschiede Netzwerke zum Vergleichen</a:t>
            </a: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xmlns="" id="{BB51CB6B-1FA3-8D48-883E-64CAEF64A250}"/>
              </a:ext>
            </a:extLst>
          </p:cNvPr>
          <p:cNvSpPr/>
          <p:nvPr/>
        </p:nvSpPr>
        <p:spPr>
          <a:xfrm>
            <a:off x="8851378" y="3400285"/>
            <a:ext cx="1841918" cy="322289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Graphentheorie</a:t>
            </a:r>
          </a:p>
        </p:txBody>
      </p:sp>
    </p:spTree>
    <p:extLst>
      <p:ext uri="{BB962C8B-B14F-4D97-AF65-F5344CB8AC3E}">
        <p14:creationId xmlns:p14="http://schemas.microsoft.com/office/powerpoint/2010/main" val="353417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494</Words>
  <Application>Microsoft Office PowerPoint</Application>
  <PresentationFormat>Breitbild</PresentationFormat>
  <Paragraphs>132</Paragraphs>
  <Slides>19</Slides>
  <Notes>3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DengXian Light</vt:lpstr>
      <vt:lpstr>Source Sans Pro</vt:lpstr>
      <vt:lpstr>Source Sans Pro Black</vt:lpstr>
      <vt:lpstr>Source Sans Pro Light</vt:lpstr>
      <vt:lpstr>Times New Roman</vt:lpstr>
      <vt:lpstr>Office</vt:lpstr>
      <vt:lpstr>Nichtlineare Modellierung in den  Naturwissenschaften:   Elektrische Netzwerke</vt:lpstr>
      <vt:lpstr>PowerPoint-Präsentation</vt:lpstr>
      <vt:lpstr>PowerPoint-Präsentation</vt:lpstr>
      <vt:lpstr>PowerPoint-Präsentation</vt:lpstr>
      <vt:lpstr>PowerPoint-Präsentation</vt:lpstr>
      <vt:lpstr>Nichtlineare Modellierung in den  Naturwissenschaften:   Vergleich von Netzwerkkonzeptionen</vt:lpstr>
      <vt:lpstr>Welche Struktur ist am besten für Energienetzwerke geeignet?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Kaskadenausfallvideo(s)</vt:lpstr>
      <vt:lpstr>Netzwerke im Vergleich</vt:lpstr>
      <vt:lpstr>Netzwerke im Vergleich</vt:lpstr>
      <vt:lpstr>Kaskadenausfälle</vt:lpstr>
      <vt:lpstr>Unser Fazit</vt:lpstr>
      <vt:lpstr>Quellen der nicht selbst erstellten Bilder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Karen Terveer</dc:creator>
  <cp:lastModifiedBy>Tim Ko</cp:lastModifiedBy>
  <cp:revision>64</cp:revision>
  <dcterms:created xsi:type="dcterms:W3CDTF">2019-05-15T13:15:04Z</dcterms:created>
  <dcterms:modified xsi:type="dcterms:W3CDTF">2019-07-02T15:36:14Z</dcterms:modified>
</cp:coreProperties>
</file>

<file path=docProps/thumbnail.jpeg>
</file>